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theme/theme8.xml" ContentType="application/vnd.openxmlformats-officedocument.theme+xml"/>
  <Override PartName="/ppt/slideLayouts/slideLayout12.xml" ContentType="application/vnd.openxmlformats-officedocument.presentationml.slideLayout+xml"/>
  <Override PartName="/ppt/theme/theme9.xml" ContentType="application/vnd.openxmlformats-officedocument.theme+xml"/>
  <Override PartName="/ppt/slideLayouts/slideLayout13.xml" ContentType="application/vnd.openxmlformats-officedocument.presentationml.slideLayout+xml"/>
  <Override PartName="/ppt/theme/theme10.xml" ContentType="application/vnd.openxmlformats-officedocument.theme+xml"/>
  <Override PartName="/ppt/slideLayouts/slideLayout14.xml" ContentType="application/vnd.openxmlformats-officedocument.presentationml.slideLayout+xml"/>
  <Override PartName="/ppt/theme/theme11.xml" ContentType="application/vnd.openxmlformats-officedocument.theme+xml"/>
  <Override PartName="/ppt/slideLayouts/slideLayout15.xml" ContentType="application/vnd.openxmlformats-officedocument.presentationml.slideLayout+xml"/>
  <Override PartName="/ppt/theme/theme12.xml" ContentType="application/vnd.openxmlformats-officedocument.theme+xml"/>
  <Override PartName="/ppt/slideLayouts/slideLayout16.xml" ContentType="application/vnd.openxmlformats-officedocument.presentationml.slideLayout+xml"/>
  <Override PartName="/ppt/theme/theme13.xml" ContentType="application/vnd.openxmlformats-officedocument.theme+xml"/>
  <Override PartName="/ppt/slideLayouts/slideLayout17.xml" ContentType="application/vnd.openxmlformats-officedocument.presentationml.slideLayout+xml"/>
  <Override PartName="/ppt/theme/theme14.xml" ContentType="application/vnd.openxmlformats-officedocument.theme+xml"/>
  <Override PartName="/ppt/slideLayouts/slideLayout18.xml" ContentType="application/vnd.openxmlformats-officedocument.presentationml.slideLayout+xml"/>
  <Override PartName="/ppt/theme/theme15.xml" ContentType="application/vnd.openxmlformats-officedocument.theme+xml"/>
  <Override PartName="/ppt/slideLayouts/slideLayout19.xml" ContentType="application/vnd.openxmlformats-officedocument.presentationml.slideLayout+xml"/>
  <Override PartName="/ppt/theme/theme16.xml" ContentType="application/vnd.openxmlformats-officedocument.theme+xml"/>
  <Override PartName="/ppt/slideLayouts/slideLayout20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74" r:id="rId1"/>
    <p:sldMasterId id="2147483685" r:id="rId2"/>
    <p:sldMasterId id="2147483678" r:id="rId3"/>
    <p:sldMasterId id="2147483650" r:id="rId4"/>
    <p:sldMasterId id="2147483680" r:id="rId5"/>
    <p:sldMasterId id="2147483670" r:id="rId6"/>
    <p:sldMasterId id="2147483662" r:id="rId7"/>
    <p:sldMasterId id="2147483664" r:id="rId8"/>
    <p:sldMasterId id="2147483666" r:id="rId9"/>
    <p:sldMasterId id="2147483652" r:id="rId10"/>
    <p:sldMasterId id="2147483654" r:id="rId11"/>
    <p:sldMasterId id="2147483672" r:id="rId12"/>
    <p:sldMasterId id="2147483658" r:id="rId13"/>
    <p:sldMasterId id="2147483660" r:id="rId14"/>
    <p:sldMasterId id="2147483656" r:id="rId15"/>
    <p:sldMasterId id="2147483676" r:id="rId16"/>
    <p:sldMasterId id="2147483668" r:id="rId17"/>
  </p:sldMasterIdLst>
  <p:notesMasterIdLst>
    <p:notesMasterId r:id="rId26"/>
  </p:notesMasterIdLst>
  <p:sldIdLst>
    <p:sldId id="257" r:id="rId18"/>
    <p:sldId id="280" r:id="rId19"/>
    <p:sldId id="279" r:id="rId20"/>
    <p:sldId id="275" r:id="rId21"/>
    <p:sldId id="276" r:id="rId22"/>
    <p:sldId id="277" r:id="rId23"/>
    <p:sldId id="278" r:id="rId24"/>
    <p:sldId id="265" r:id="rId25"/>
  </p:sldIdLst>
  <p:sldSz cx="12192000" cy="6858000"/>
  <p:notesSz cx="6858000" cy="9144000"/>
  <p:embeddedFontLst>
    <p:embeddedFont>
      <p:font typeface="Arial Black" panose="020B0A04020102020204" pitchFamily="34" charset="0"/>
      <p:bold r:id="rId27"/>
    </p:embeddedFont>
  </p:embeddedFontLst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0F19"/>
    <a:srgbClr val="00B888"/>
    <a:srgbClr val="DB1E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4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font" Target="fonts/font1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C392B-5B93-4A2D-9296-E21524F4B0D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9B4DC-C68A-4D10-BA4D-22E9C90444B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7968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4BFD6B1E-DEEA-B2CF-9661-A58B541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225" y="3632201"/>
            <a:ext cx="10515600" cy="673100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PT" dirty="0"/>
              <a:t>Temática:</a:t>
            </a:r>
          </a:p>
        </p:txBody>
      </p:sp>
      <p:sp>
        <p:nvSpPr>
          <p:cNvPr id="14" name="Marcador de Posição do Texto 13">
            <a:extLst>
              <a:ext uri="{FF2B5EF4-FFF2-40B4-BE49-F238E27FC236}">
                <a16:creationId xmlns:a16="http://schemas.microsoft.com/office/drawing/2014/main" id="{97B6B6CC-19A0-029A-DC7F-BD2792EB07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9912" y="4619625"/>
            <a:ext cx="5972176" cy="390525"/>
          </a:xfrm>
          <a:prstGeom prst="rect">
            <a:avLst/>
          </a:prstGeom>
        </p:spPr>
        <p:txBody>
          <a:bodyPr/>
          <a:lstStyle>
            <a:lvl1pPr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buNone/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PT" dirty="0" err="1"/>
              <a:t>Prelector</a:t>
            </a:r>
            <a:r>
              <a:rPr lang="pt-PT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8460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215675F-CC7E-6AF2-DAF0-107A1E326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4200" y="1219200"/>
            <a:ext cx="748665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256794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bg>
      <p:bgPr>
        <a:blipFill dpi="0" rotWithShape="1">
          <a:blip r:embed="rId2">
            <a:alphaModFix amt="98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215675F-CC7E-6AF2-DAF0-107A1E326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4200" y="1219200"/>
            <a:ext cx="748665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486597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bg>
      <p:bgPr>
        <a:blipFill dpi="0" rotWithShape="1">
          <a:blip r:embed="rId2">
            <a:alphaModFix amt="9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215675F-CC7E-6AF2-DAF0-107A1E326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4200" y="1219200"/>
            <a:ext cx="748665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77576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215675F-CC7E-6AF2-DAF0-107A1E326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4200" y="1219200"/>
            <a:ext cx="748665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801096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215675F-CC7E-6AF2-DAF0-107A1E326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4200" y="1219200"/>
            <a:ext cx="748665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101192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215675F-CC7E-6AF2-DAF0-107A1E326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4200" y="1219200"/>
            <a:ext cx="7486650" cy="4419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277197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215675F-CC7E-6AF2-DAF0-107A1E326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4200" y="1219200"/>
            <a:ext cx="748665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723666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215675F-CC7E-6AF2-DAF0-107A1E326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4200" y="1219200"/>
            <a:ext cx="748665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121589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138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2166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4BFD6B1E-DEEA-B2CF-9661-A58B541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225" y="3632201"/>
            <a:ext cx="10515600" cy="673100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rgbClr val="240F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PT" dirty="0"/>
              <a:t>Temática:</a:t>
            </a:r>
          </a:p>
        </p:txBody>
      </p:sp>
      <p:sp>
        <p:nvSpPr>
          <p:cNvPr id="14" name="Marcador de Posição do Texto 13">
            <a:extLst>
              <a:ext uri="{FF2B5EF4-FFF2-40B4-BE49-F238E27FC236}">
                <a16:creationId xmlns:a16="http://schemas.microsoft.com/office/drawing/2014/main" id="{97B6B6CC-19A0-029A-DC7F-BD2792EB07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9912" y="4619625"/>
            <a:ext cx="5972176" cy="390525"/>
          </a:xfrm>
          <a:prstGeom prst="rect">
            <a:avLst/>
          </a:prstGeom>
        </p:spPr>
        <p:txBody>
          <a:bodyPr/>
          <a:lstStyle>
            <a:lvl1pPr>
              <a:buNone/>
              <a:defRPr sz="2000" b="1">
                <a:solidFill>
                  <a:srgbClr val="240F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buNone/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PT" dirty="0" err="1"/>
              <a:t>Prelector</a:t>
            </a:r>
            <a:r>
              <a:rPr lang="pt-PT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060031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777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371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215675F-CC7E-6AF2-DAF0-107A1E326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4200" y="1219200"/>
            <a:ext cx="748665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373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Texto 7">
            <a:extLst>
              <a:ext uri="{FF2B5EF4-FFF2-40B4-BE49-F238E27FC236}">
                <a16:creationId xmlns:a16="http://schemas.microsoft.com/office/drawing/2014/main" id="{CA782402-8FAF-C41B-2A56-6E70D34B8D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0593" y="1427584"/>
            <a:ext cx="10310813" cy="43100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760594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e Conteúdo 6">
            <a:extLst>
              <a:ext uri="{FF2B5EF4-FFF2-40B4-BE49-F238E27FC236}">
                <a16:creationId xmlns:a16="http://schemas.microsoft.com/office/drawing/2014/main" id="{37FC3825-F15C-27E4-76DD-09E643C5776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8363" y="1231900"/>
            <a:ext cx="10039350" cy="46085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69089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A5FDA8B9-3603-A9B2-F8CD-BE9A30E8C5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3538" y="1362075"/>
            <a:ext cx="4040187" cy="48339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8" name="Marcador de Posição da Imagem 7">
            <a:extLst>
              <a:ext uri="{FF2B5EF4-FFF2-40B4-BE49-F238E27FC236}">
                <a16:creationId xmlns:a16="http://schemas.microsoft.com/office/drawing/2014/main" id="{366BFF44-C598-B959-2469-05797C508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53213" y="1362075"/>
            <a:ext cx="5253037" cy="4833938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3577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Gráfico 3">
            <a:extLst>
              <a:ext uri="{FF2B5EF4-FFF2-40B4-BE49-F238E27FC236}">
                <a16:creationId xmlns:a16="http://schemas.microsoft.com/office/drawing/2014/main" id="{3B63FE27-5E90-7DA2-387E-BE7CDBD9CCD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268413" y="1268413"/>
            <a:ext cx="9769475" cy="4843462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65861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215675F-CC7E-6AF2-DAF0-107A1E326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4200" y="1219200"/>
            <a:ext cx="748665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13027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5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11.pn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jpg"/><Relationship Id="rId7" Type="http://schemas.microsoft.com/office/2007/relationships/hdphoto" Target="../media/hdphoto2.wdp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3">
            <a:extLst>
              <a:ext uri="{FF2B5EF4-FFF2-40B4-BE49-F238E27FC236}">
                <a16:creationId xmlns:a16="http://schemas.microsoft.com/office/drawing/2014/main" id="{5FAFD14D-C610-76ED-4780-D772B74FF825}"/>
              </a:ext>
            </a:extLst>
          </p:cNvPr>
          <p:cNvSpPr/>
          <p:nvPr userDrawn="1"/>
        </p:nvSpPr>
        <p:spPr>
          <a:xfrm>
            <a:off x="3018551" y="5606575"/>
            <a:ext cx="615489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 o lema: Humanização, Inovação e Sustentabilidade Hospitalar</a:t>
            </a:r>
            <a:endParaRPr lang="en-US" sz="1600" dirty="0">
              <a:solidFill>
                <a:schemeClr val="bg1"/>
              </a:solidFill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AFBF53D2-34B5-A587-2658-5BD83276F9FC}"/>
              </a:ext>
            </a:extLst>
          </p:cNvPr>
          <p:cNvGrpSpPr/>
          <p:nvPr userDrawn="1"/>
        </p:nvGrpSpPr>
        <p:grpSpPr>
          <a:xfrm>
            <a:off x="2658603" y="6048049"/>
            <a:ext cx="6874794" cy="329558"/>
            <a:chOff x="3320773" y="5760346"/>
            <a:chExt cx="6874794" cy="329558"/>
          </a:xfrm>
        </p:grpSpPr>
        <p:pic>
          <p:nvPicPr>
            <p:cNvPr id="9" name="Image 3" descr="icons/calendar_white.png">
              <a:extLst>
                <a:ext uri="{FF2B5EF4-FFF2-40B4-BE49-F238E27FC236}">
                  <a16:creationId xmlns:a16="http://schemas.microsoft.com/office/drawing/2014/main" id="{72A328B8-F747-314E-884E-9F5AAF404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GlowEdges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20773" y="5806440"/>
              <a:ext cx="256032" cy="256032"/>
            </a:xfrm>
            <a:prstGeom prst="rect">
              <a:avLst/>
            </a:prstGeom>
          </p:spPr>
        </p:pic>
        <p:sp>
          <p:nvSpPr>
            <p:cNvPr id="10" name="Text 4">
              <a:extLst>
                <a:ext uri="{FF2B5EF4-FFF2-40B4-BE49-F238E27FC236}">
                  <a16:creationId xmlns:a16="http://schemas.microsoft.com/office/drawing/2014/main" id="{5EAE6A45-0867-6B4B-46D0-C30D54934799}"/>
                </a:ext>
              </a:extLst>
            </p:cNvPr>
            <p:cNvSpPr/>
            <p:nvPr/>
          </p:nvSpPr>
          <p:spPr>
            <a:xfrm>
              <a:off x="3640813" y="5779008"/>
              <a:ext cx="265176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kern="0" spc="100" dirty="0">
                  <a:solidFill>
                    <a:schemeClr val="bg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10 A 12 DE SETEMBRO, 2026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  <p:pic>
          <p:nvPicPr>
            <p:cNvPr id="11" name="Image 4" descr="icons/map_white.png">
              <a:extLst>
                <a:ext uri="{FF2B5EF4-FFF2-40B4-BE49-F238E27FC236}">
                  <a16:creationId xmlns:a16="http://schemas.microsoft.com/office/drawing/2014/main" id="{9CF236E5-0987-7DFD-9B9C-9043F276A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6893" y="5806440"/>
              <a:ext cx="219456" cy="256032"/>
            </a:xfrm>
            <a:prstGeom prst="rect">
              <a:avLst/>
            </a:prstGeom>
          </p:spPr>
        </p:pic>
        <p:sp>
          <p:nvSpPr>
            <p:cNvPr id="12" name="Text 5">
              <a:extLst>
                <a:ext uri="{FF2B5EF4-FFF2-40B4-BE49-F238E27FC236}">
                  <a16:creationId xmlns:a16="http://schemas.microsoft.com/office/drawing/2014/main" id="{4044F8CF-E5C6-7067-EC1C-83F7ECA8A6E2}"/>
                </a:ext>
              </a:extLst>
            </p:cNvPr>
            <p:cNvSpPr/>
            <p:nvPr/>
          </p:nvSpPr>
          <p:spPr>
            <a:xfrm>
              <a:off x="6859500" y="5760346"/>
              <a:ext cx="3336067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PT" sz="1100" b="1" kern="0" spc="100" dirty="0">
                  <a:solidFill>
                    <a:schemeClr val="bg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INSTITUTO SUPERIOR PRIVADO REI LUHUNA</a:t>
              </a:r>
            </a:p>
            <a:p>
              <a:r>
                <a:rPr lang="en-US" sz="1100" dirty="0">
                  <a:solidFill>
                    <a:schemeClr val="bg1"/>
                  </a:solidFill>
                </a:rPr>
                <a:t>-16.128913137285824, 15.27658452807665</a:t>
              </a:r>
            </a:p>
          </p:txBody>
        </p:sp>
      </p:grpSp>
      <p:sp>
        <p:nvSpPr>
          <p:cNvPr id="13" name="Text 6">
            <a:extLst>
              <a:ext uri="{FF2B5EF4-FFF2-40B4-BE49-F238E27FC236}">
                <a16:creationId xmlns:a16="http://schemas.microsoft.com/office/drawing/2014/main" id="{9F37774D-CE38-2FC6-FD1D-3D239302D1F4}"/>
              </a:ext>
            </a:extLst>
          </p:cNvPr>
          <p:cNvSpPr/>
          <p:nvPr userDrawn="1"/>
        </p:nvSpPr>
        <p:spPr>
          <a:xfrm>
            <a:off x="5364321" y="6491303"/>
            <a:ext cx="1463357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 Geral do Cunene</a:t>
            </a:r>
            <a:endParaRPr lang="en-US" sz="1000" b="1" dirty="0">
              <a:solidFill>
                <a:schemeClr val="bg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37C1B46-A1FF-FABA-2704-88DCA82541F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7" r="43739" b="18869"/>
          <a:stretch>
            <a:fillRect/>
          </a:stretch>
        </p:blipFill>
        <p:spPr>
          <a:xfrm rot="5400000">
            <a:off x="-3074475" y="3300985"/>
            <a:ext cx="6858003" cy="25603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A2A513F-363D-B2AF-AF1F-D921DD535F3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7" r="43739" b="18869"/>
          <a:stretch>
            <a:fillRect/>
          </a:stretch>
        </p:blipFill>
        <p:spPr>
          <a:xfrm rot="5400000">
            <a:off x="8384622" y="3300982"/>
            <a:ext cx="6858003" cy="256033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C8305D31-1E5D-1F18-D317-0F7F65F3F9DA}"/>
              </a:ext>
            </a:extLst>
          </p:cNvPr>
          <p:cNvGrpSpPr/>
          <p:nvPr userDrawn="1"/>
        </p:nvGrpSpPr>
        <p:grpSpPr>
          <a:xfrm>
            <a:off x="3232597" y="386527"/>
            <a:ext cx="5551295" cy="2940479"/>
            <a:chOff x="3232597" y="682613"/>
            <a:chExt cx="5551295" cy="2940479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46F5220C-678C-7FA5-1114-46911E63CD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548"/>
            <a:stretch>
              <a:fillRect/>
            </a:stretch>
          </p:blipFill>
          <p:spPr>
            <a:xfrm>
              <a:off x="3657999" y="682613"/>
              <a:ext cx="4700491" cy="1603387"/>
            </a:xfrm>
            <a:prstGeom prst="rect">
              <a:avLst/>
            </a:prstGeom>
          </p:spPr>
        </p:pic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E34AC126-2231-B467-3539-D7AE2F9B7619}"/>
                </a:ext>
              </a:extLst>
            </p:cNvPr>
            <p:cNvGrpSpPr/>
            <p:nvPr userDrawn="1"/>
          </p:nvGrpSpPr>
          <p:grpSpPr>
            <a:xfrm>
              <a:off x="3232597" y="2362363"/>
              <a:ext cx="5551295" cy="1260729"/>
              <a:chOff x="3232597" y="2362363"/>
              <a:chExt cx="5551295" cy="1260729"/>
            </a:xfrm>
          </p:grpSpPr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470BD656-378A-7655-1F65-3FE9488571F7}"/>
                  </a:ext>
                </a:extLst>
              </p:cNvPr>
              <p:cNvSpPr txBox="1"/>
              <p:nvPr/>
            </p:nvSpPr>
            <p:spPr>
              <a:xfrm>
                <a:off x="3232598" y="3116483"/>
                <a:ext cx="5551294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PT" sz="12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Roboto Medium" panose="02000000000000000000" pitchFamily="2" charset="0"/>
                    <a:cs typeface="Arial" panose="020B0604020202020204" pitchFamily="34" charset="0"/>
                  </a:rPr>
                  <a:t>II CONFERÊNCIA INTERNACIONAL DOS PALOP-CPLP SOBRE O CÂNCER</a:t>
                </a:r>
              </a:p>
            </p:txBody>
          </p:sp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699E5E3A-8DA1-E416-44F2-84FB709AFBCC}"/>
                  </a:ext>
                </a:extLst>
              </p:cNvPr>
              <p:cNvSpPr txBox="1"/>
              <p:nvPr/>
            </p:nvSpPr>
            <p:spPr>
              <a:xfrm>
                <a:off x="3232597" y="3348421"/>
                <a:ext cx="4960745" cy="2746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PT" sz="12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Roboto Medium" panose="02000000000000000000" pitchFamily="2" charset="0"/>
                    <a:cs typeface="Arial" panose="020B0604020202020204" pitchFamily="34" charset="0"/>
                  </a:rPr>
                  <a:t>II FÓRUM SOBRE SUSTENTABILIDADE E GESTÃO HOSPITALAR</a:t>
                </a:r>
              </a:p>
            </p:txBody>
          </p:sp>
          <p:pic>
            <p:nvPicPr>
              <p:cNvPr id="14" name="Imagem 13">
                <a:extLst>
                  <a:ext uri="{FF2B5EF4-FFF2-40B4-BE49-F238E27FC236}">
                    <a16:creationId xmlns:a16="http://schemas.microsoft.com/office/drawing/2014/main" id="{582A7204-8335-4BB0-A4BA-5A92BF24882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23836" y="2362363"/>
                <a:ext cx="5409618" cy="73737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8028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9904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315329D3-0649-A5A0-B721-755D36FD94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  <a:solidFill>
            <a:srgbClr val="240F19"/>
          </a:solidFill>
        </p:spPr>
      </p:pic>
    </p:spTree>
    <p:extLst>
      <p:ext uri="{BB962C8B-B14F-4D97-AF65-F5344CB8AC3E}">
        <p14:creationId xmlns:p14="http://schemas.microsoft.com/office/powerpoint/2010/main" val="402085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40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465A6AD-34DB-28A2-DB9A-EB03020B42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6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B987359-8A27-B521-75B4-DB23D97F27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6000"/>
                    </a14:imgEffect>
                  </a14:imgLayer>
                </a14:imgProps>
              </a:ext>
            </a:extLst>
          </a:blip>
          <a:srcRect t="5604" b="5472"/>
          <a:stretch>
            <a:fillRect/>
          </a:stretch>
        </p:blipFill>
        <p:spPr>
          <a:xfrm>
            <a:off x="1" y="-1"/>
            <a:ext cx="12187238" cy="685800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ED3DBA4-1926-DDC7-F2DD-23D1E22930B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08" y="0"/>
            <a:ext cx="12191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9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E524445-3D04-B77E-C9BA-1B1F66E74D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6000"/>
                    </a14:imgEffect>
                  </a14:imgLayer>
                </a14:imgProps>
              </a:ext>
            </a:extLst>
          </a:blip>
          <a:srcRect t="5604" b="5472"/>
          <a:stretch>
            <a:fillRect/>
          </a:stretch>
        </p:blipFill>
        <p:spPr>
          <a:xfrm>
            <a:off x="1" y="-1"/>
            <a:ext cx="12187238" cy="685800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ED3DBA4-1926-DDC7-F2DD-23D1E22930B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08" y="0"/>
            <a:ext cx="12191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76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59A13B17-C774-E564-12AF-52FC7D4603D3}"/>
              </a:ext>
            </a:extLst>
          </p:cNvPr>
          <p:cNvSpPr/>
          <p:nvPr userDrawn="1"/>
        </p:nvSpPr>
        <p:spPr>
          <a:xfrm>
            <a:off x="3544597" y="2177796"/>
            <a:ext cx="490156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FFFFF"/>
                </a:solidFill>
                <a:latin typeface="Arial Black" panose="020B0A04020102020204" pitchFamily="34" charset="0"/>
                <a:ea typeface="Bookman Old Style" pitchFamily="34" charset="-122"/>
                <a:cs typeface="Bookman Old Style" pitchFamily="34" charset="-120"/>
              </a:rPr>
              <a:t>Obrigado.</a:t>
            </a:r>
            <a:endParaRPr lang="en-US" sz="7200" dirty="0">
              <a:latin typeface="Arial Black" panose="020B0A040201020202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2C65EDF8-3B14-48A4-4208-882EE957CC59}"/>
              </a:ext>
            </a:extLst>
          </p:cNvPr>
          <p:cNvSpPr/>
          <p:nvPr userDrawn="1"/>
        </p:nvSpPr>
        <p:spPr>
          <a:xfrm>
            <a:off x="3645218" y="3171659"/>
            <a:ext cx="490156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Juntos, pela humanização, inovação e sustentabilidade hospitalar</a:t>
            </a:r>
            <a:endParaRPr lang="en-US" sz="1400" dirty="0">
              <a:solidFill>
                <a:schemeClr val="bg1"/>
              </a:solidFill>
            </a:endParaRPr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4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região sul de Angola.</a:t>
            </a:r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C684BDA6-BF59-2756-9FC5-3B60E2215AD4}"/>
              </a:ext>
            </a:extLst>
          </p:cNvPr>
          <p:cNvGrpSpPr/>
          <p:nvPr userDrawn="1"/>
        </p:nvGrpSpPr>
        <p:grpSpPr>
          <a:xfrm>
            <a:off x="2390370" y="3982642"/>
            <a:ext cx="7411260" cy="310896"/>
            <a:chOff x="2234922" y="4276344"/>
            <a:chExt cx="7411260" cy="310896"/>
          </a:xfrm>
        </p:grpSpPr>
        <p:pic>
          <p:nvPicPr>
            <p:cNvPr id="8" name="Image 2" descr="icons/envelope_red.png">
              <a:extLst>
                <a:ext uri="{FF2B5EF4-FFF2-40B4-BE49-F238E27FC236}">
                  <a16:creationId xmlns:a16="http://schemas.microsoft.com/office/drawing/2014/main" id="{C2D2CC9D-ACBE-5541-596B-AC3EA6FE7E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2234922" y="4322064"/>
              <a:ext cx="219456" cy="219456"/>
            </a:xfrm>
            <a:prstGeom prst="rect">
              <a:avLst/>
            </a:prstGeom>
          </p:spPr>
        </p:pic>
        <p:sp>
          <p:nvSpPr>
            <p:cNvPr id="10" name="Text 2">
              <a:extLst>
                <a:ext uri="{FF2B5EF4-FFF2-40B4-BE49-F238E27FC236}">
                  <a16:creationId xmlns:a16="http://schemas.microsoft.com/office/drawing/2014/main" id="{24710C4F-6F68-3E5F-5F83-1A1412F185AE}"/>
                </a:ext>
              </a:extLst>
            </p:cNvPr>
            <p:cNvSpPr/>
            <p:nvPr userDrawn="1"/>
          </p:nvSpPr>
          <p:spPr>
            <a:xfrm>
              <a:off x="2545818" y="4276344"/>
              <a:ext cx="1686663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info@congressounenel.ao</a:t>
              </a:r>
              <a:endParaRPr lang="en-US" sz="1150" dirty="0"/>
            </a:p>
          </p:txBody>
        </p:sp>
        <p:pic>
          <p:nvPicPr>
            <p:cNvPr id="12" name="Image 3" descr="icons/phone_red.png">
              <a:extLst>
                <a:ext uri="{FF2B5EF4-FFF2-40B4-BE49-F238E27FC236}">
                  <a16:creationId xmlns:a16="http://schemas.microsoft.com/office/drawing/2014/main" id="{B8E27D1C-BDCF-DCC0-7801-1D74AB623E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5161002" y="4322064"/>
              <a:ext cx="219456" cy="219456"/>
            </a:xfrm>
            <a:prstGeom prst="rect">
              <a:avLst/>
            </a:prstGeom>
          </p:spPr>
        </p:pic>
        <p:sp>
          <p:nvSpPr>
            <p:cNvPr id="14" name="Text 3">
              <a:extLst>
                <a:ext uri="{FF2B5EF4-FFF2-40B4-BE49-F238E27FC236}">
                  <a16:creationId xmlns:a16="http://schemas.microsoft.com/office/drawing/2014/main" id="{7CA88C79-B772-C282-9DD8-74BFD9053F6E}"/>
                </a:ext>
              </a:extLst>
            </p:cNvPr>
            <p:cNvSpPr/>
            <p:nvPr userDrawn="1"/>
          </p:nvSpPr>
          <p:spPr>
            <a:xfrm>
              <a:off x="5471898" y="4276344"/>
              <a:ext cx="1147977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+244 924 316 505</a:t>
              </a:r>
              <a:endParaRPr lang="en-US" sz="1150" dirty="0"/>
            </a:p>
          </p:txBody>
        </p:sp>
        <p:pic>
          <p:nvPicPr>
            <p:cNvPr id="16" name="Image 4" descr="icons/globe_red.png">
              <a:extLst>
                <a:ext uri="{FF2B5EF4-FFF2-40B4-BE49-F238E27FC236}">
                  <a16:creationId xmlns:a16="http://schemas.microsoft.com/office/drawing/2014/main" id="{7F3269C0-E48A-1C29-82FD-27AC4FDA7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8087082" y="4322064"/>
              <a:ext cx="219456" cy="219456"/>
            </a:xfrm>
            <a:prstGeom prst="rect">
              <a:avLst/>
            </a:prstGeom>
          </p:spPr>
        </p:pic>
        <p:sp>
          <p:nvSpPr>
            <p:cNvPr id="18" name="Text 4">
              <a:extLst>
                <a:ext uri="{FF2B5EF4-FFF2-40B4-BE49-F238E27FC236}">
                  <a16:creationId xmlns:a16="http://schemas.microsoft.com/office/drawing/2014/main" id="{0297C634-9B68-E85A-6A71-EC2DE69ABA57}"/>
                </a:ext>
              </a:extLst>
            </p:cNvPr>
            <p:cNvSpPr/>
            <p:nvPr userDrawn="1"/>
          </p:nvSpPr>
          <p:spPr>
            <a:xfrm>
              <a:off x="8397978" y="4276344"/>
              <a:ext cx="1248204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www.chrsul.com</a:t>
              </a:r>
              <a:endParaRPr lang="en-US" sz="1150" dirty="0"/>
            </a:p>
          </p:txBody>
        </p:sp>
      </p:grpSp>
      <p:sp>
        <p:nvSpPr>
          <p:cNvPr id="20" name="Text 5">
            <a:extLst>
              <a:ext uri="{FF2B5EF4-FFF2-40B4-BE49-F238E27FC236}">
                <a16:creationId xmlns:a16="http://schemas.microsoft.com/office/drawing/2014/main" id="{3832936F-71B3-A73E-7380-9B8CA8D8965C}"/>
              </a:ext>
            </a:extLst>
          </p:cNvPr>
          <p:cNvSpPr/>
          <p:nvPr userDrawn="1"/>
        </p:nvSpPr>
        <p:spPr>
          <a:xfrm>
            <a:off x="4921276" y="6355080"/>
            <a:ext cx="2349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 Geral do Cunene · Ondjiva, Angola</a:t>
            </a: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5D7074DE-2163-FEDB-19E4-494F536D0D5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869180" y="527746"/>
            <a:ext cx="2453640" cy="131534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233F1E6D-3E35-9E96-7750-3407C8AA728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50" y="4510779"/>
            <a:ext cx="1458873" cy="181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94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40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032EEF9-CDE3-4E04-D1D5-131BD6D839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" t="5280" r="-78" b="528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59A13B17-C774-E564-12AF-52FC7D4603D3}"/>
              </a:ext>
            </a:extLst>
          </p:cNvPr>
          <p:cNvSpPr/>
          <p:nvPr userDrawn="1"/>
        </p:nvSpPr>
        <p:spPr>
          <a:xfrm>
            <a:off x="3544597" y="2093817"/>
            <a:ext cx="490156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FFFFF"/>
                </a:solidFill>
                <a:latin typeface="Arial Black" panose="020B0A04020102020204" pitchFamily="34" charset="0"/>
                <a:ea typeface="Bookman Old Style" pitchFamily="34" charset="-122"/>
                <a:cs typeface="Bookman Old Style" pitchFamily="34" charset="-120"/>
              </a:rPr>
              <a:t>Obrigado.</a:t>
            </a:r>
            <a:endParaRPr lang="en-US" sz="7200" dirty="0">
              <a:latin typeface="Arial Black" panose="020B0A040201020202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2C65EDF8-3B14-48A4-4208-882EE957CC59}"/>
              </a:ext>
            </a:extLst>
          </p:cNvPr>
          <p:cNvSpPr/>
          <p:nvPr userDrawn="1"/>
        </p:nvSpPr>
        <p:spPr>
          <a:xfrm>
            <a:off x="3645218" y="3078352"/>
            <a:ext cx="490156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Juntos, pela humanização, inovação e sustentabilidade hospitalar</a:t>
            </a:r>
            <a:endParaRPr lang="en-US" sz="1400" dirty="0">
              <a:solidFill>
                <a:schemeClr val="bg1"/>
              </a:solidFill>
            </a:endParaRPr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4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região sul de Angola.</a:t>
            </a:r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C684BDA6-BF59-2756-9FC5-3B60E2215AD4}"/>
              </a:ext>
            </a:extLst>
          </p:cNvPr>
          <p:cNvGrpSpPr/>
          <p:nvPr userDrawn="1"/>
        </p:nvGrpSpPr>
        <p:grpSpPr>
          <a:xfrm>
            <a:off x="2390370" y="3812938"/>
            <a:ext cx="7411260" cy="310896"/>
            <a:chOff x="2234922" y="4276344"/>
            <a:chExt cx="7411260" cy="310896"/>
          </a:xfrm>
        </p:grpSpPr>
        <p:pic>
          <p:nvPicPr>
            <p:cNvPr id="8" name="Image 2" descr="icons/envelope_red.png">
              <a:extLst>
                <a:ext uri="{FF2B5EF4-FFF2-40B4-BE49-F238E27FC236}">
                  <a16:creationId xmlns:a16="http://schemas.microsoft.com/office/drawing/2014/main" id="{C2D2CC9D-ACBE-5541-596B-AC3EA6FE7E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2234922" y="4322064"/>
              <a:ext cx="219456" cy="219456"/>
            </a:xfrm>
            <a:prstGeom prst="rect">
              <a:avLst/>
            </a:prstGeom>
          </p:spPr>
        </p:pic>
        <p:sp>
          <p:nvSpPr>
            <p:cNvPr id="10" name="Text 2">
              <a:extLst>
                <a:ext uri="{FF2B5EF4-FFF2-40B4-BE49-F238E27FC236}">
                  <a16:creationId xmlns:a16="http://schemas.microsoft.com/office/drawing/2014/main" id="{24710C4F-6F68-3E5F-5F83-1A1412F185AE}"/>
                </a:ext>
              </a:extLst>
            </p:cNvPr>
            <p:cNvSpPr/>
            <p:nvPr userDrawn="1"/>
          </p:nvSpPr>
          <p:spPr>
            <a:xfrm>
              <a:off x="2545818" y="4276344"/>
              <a:ext cx="1686663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info@congressounenel.ao</a:t>
              </a:r>
              <a:endParaRPr lang="en-US" sz="1150" dirty="0"/>
            </a:p>
          </p:txBody>
        </p:sp>
        <p:pic>
          <p:nvPicPr>
            <p:cNvPr id="12" name="Image 3" descr="icons/phone_red.png">
              <a:extLst>
                <a:ext uri="{FF2B5EF4-FFF2-40B4-BE49-F238E27FC236}">
                  <a16:creationId xmlns:a16="http://schemas.microsoft.com/office/drawing/2014/main" id="{B8E27D1C-BDCF-DCC0-7801-1D74AB623E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5161002" y="4322064"/>
              <a:ext cx="219456" cy="219456"/>
            </a:xfrm>
            <a:prstGeom prst="rect">
              <a:avLst/>
            </a:prstGeom>
          </p:spPr>
        </p:pic>
        <p:sp>
          <p:nvSpPr>
            <p:cNvPr id="14" name="Text 3">
              <a:extLst>
                <a:ext uri="{FF2B5EF4-FFF2-40B4-BE49-F238E27FC236}">
                  <a16:creationId xmlns:a16="http://schemas.microsoft.com/office/drawing/2014/main" id="{7CA88C79-B772-C282-9DD8-74BFD9053F6E}"/>
                </a:ext>
              </a:extLst>
            </p:cNvPr>
            <p:cNvSpPr/>
            <p:nvPr userDrawn="1"/>
          </p:nvSpPr>
          <p:spPr>
            <a:xfrm>
              <a:off x="5471898" y="4276344"/>
              <a:ext cx="1147977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+244 924 316 505</a:t>
              </a:r>
              <a:endParaRPr lang="en-US" sz="1150" dirty="0"/>
            </a:p>
          </p:txBody>
        </p:sp>
        <p:pic>
          <p:nvPicPr>
            <p:cNvPr id="16" name="Image 4" descr="icons/globe_red.png">
              <a:extLst>
                <a:ext uri="{FF2B5EF4-FFF2-40B4-BE49-F238E27FC236}">
                  <a16:creationId xmlns:a16="http://schemas.microsoft.com/office/drawing/2014/main" id="{7F3269C0-E48A-1C29-82FD-27AC4FDA7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8087082" y="4322064"/>
              <a:ext cx="219456" cy="219456"/>
            </a:xfrm>
            <a:prstGeom prst="rect">
              <a:avLst/>
            </a:prstGeom>
          </p:spPr>
        </p:pic>
        <p:sp>
          <p:nvSpPr>
            <p:cNvPr id="18" name="Text 4">
              <a:extLst>
                <a:ext uri="{FF2B5EF4-FFF2-40B4-BE49-F238E27FC236}">
                  <a16:creationId xmlns:a16="http://schemas.microsoft.com/office/drawing/2014/main" id="{0297C634-9B68-E85A-6A71-EC2DE69ABA57}"/>
                </a:ext>
              </a:extLst>
            </p:cNvPr>
            <p:cNvSpPr/>
            <p:nvPr userDrawn="1"/>
          </p:nvSpPr>
          <p:spPr>
            <a:xfrm>
              <a:off x="8397978" y="4276344"/>
              <a:ext cx="1248204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www.chrsul.com</a:t>
              </a:r>
              <a:endParaRPr lang="en-US" sz="1150" dirty="0"/>
            </a:p>
          </p:txBody>
        </p:sp>
      </p:grpSp>
      <p:pic>
        <p:nvPicPr>
          <p:cNvPr id="22" name="Imagem 21">
            <a:extLst>
              <a:ext uri="{FF2B5EF4-FFF2-40B4-BE49-F238E27FC236}">
                <a16:creationId xmlns:a16="http://schemas.microsoft.com/office/drawing/2014/main" id="{5D7074DE-2163-FEDB-19E4-494F536D0D5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869180" y="527746"/>
            <a:ext cx="2453640" cy="13153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31E7AE-1C9C-DE02-2FF8-445A10A6D97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7" r="43739" b="18869"/>
          <a:stretch>
            <a:fillRect/>
          </a:stretch>
        </p:blipFill>
        <p:spPr>
          <a:xfrm rot="5400000">
            <a:off x="-3074475" y="3300985"/>
            <a:ext cx="6858003" cy="25603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73F79E6-BE3F-A1C9-8932-7BBE0869D53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7" r="43739" b="18869"/>
          <a:stretch>
            <a:fillRect/>
          </a:stretch>
        </p:blipFill>
        <p:spPr>
          <a:xfrm rot="5400000">
            <a:off x="8384622" y="3300982"/>
            <a:ext cx="6858003" cy="25603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201EBDC-7AA9-76B2-012A-308CCF02B3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98" y="4172621"/>
            <a:ext cx="1365098" cy="1695784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D7F70702-A0E5-9AC9-D768-C6826BC4F669}"/>
              </a:ext>
            </a:extLst>
          </p:cNvPr>
          <p:cNvGrpSpPr/>
          <p:nvPr userDrawn="1"/>
        </p:nvGrpSpPr>
        <p:grpSpPr>
          <a:xfrm>
            <a:off x="3313510" y="5952225"/>
            <a:ext cx="5564980" cy="731520"/>
            <a:chOff x="2453615" y="5543550"/>
            <a:chExt cx="8071509" cy="1061005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0209BA60-9E49-77AA-68D9-130868E68E17}"/>
                </a:ext>
              </a:extLst>
            </p:cNvPr>
            <p:cNvSpPr/>
            <p:nvPr userDrawn="1"/>
          </p:nvSpPr>
          <p:spPr>
            <a:xfrm>
              <a:off x="2453615" y="5543550"/>
              <a:ext cx="8071509" cy="106100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2EDED83E-45EB-CBAB-9B2D-D141E96798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3615" y="5543550"/>
              <a:ext cx="7986779" cy="10610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4942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566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0413948D-5FD6-71FA-8B48-5869F5E97FD3}"/>
              </a:ext>
            </a:extLst>
          </p:cNvPr>
          <p:cNvSpPr/>
          <p:nvPr userDrawn="1"/>
        </p:nvSpPr>
        <p:spPr>
          <a:xfrm>
            <a:off x="0" y="-3"/>
            <a:ext cx="12192000" cy="6858003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5FAFD14D-C610-76ED-4780-D772B74FF825}"/>
              </a:ext>
            </a:extLst>
          </p:cNvPr>
          <p:cNvSpPr/>
          <p:nvPr userDrawn="1"/>
        </p:nvSpPr>
        <p:spPr>
          <a:xfrm>
            <a:off x="3018551" y="5539900"/>
            <a:ext cx="615489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Lema: </a:t>
            </a:r>
            <a:r>
              <a:rPr lang="en-US" sz="1600" i="1" dirty="0" err="1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Transformando</a:t>
            </a:r>
            <a:r>
              <a:rPr lang="en-US" sz="1600" i="1" dirty="0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Cuidado: </a:t>
            </a:r>
          </a:p>
          <a:p>
            <a:pPr marL="0" indent="0" algn="ctr">
              <a:buNone/>
            </a:pPr>
            <a:r>
              <a:rPr lang="en-US" sz="1600" i="1" dirty="0" err="1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Inovação</a:t>
            </a:r>
            <a:r>
              <a:rPr lang="en-US" sz="1600" i="1" dirty="0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i="1" dirty="0" err="1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Segurança</a:t>
            </a:r>
            <a:r>
              <a:rPr lang="en-US" sz="1600" i="1" dirty="0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600" i="1" dirty="0" err="1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Humanização</a:t>
            </a:r>
            <a:r>
              <a:rPr lang="en-US" sz="1600" i="1" dirty="0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i="1" dirty="0" err="1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</a:t>
            </a:r>
            <a:r>
              <a:rPr lang="en-US" sz="1600" i="1" dirty="0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i="1" dirty="0" err="1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Assistência</a:t>
            </a:r>
            <a:r>
              <a:rPr lang="en-US" sz="1600" i="1" dirty="0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i="1" dirty="0" err="1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Qualidade</a:t>
            </a:r>
            <a:endParaRPr lang="en-US" sz="1600" dirty="0">
              <a:solidFill>
                <a:srgbClr val="240F19"/>
              </a:solidFill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AFBF53D2-34B5-A587-2658-5BD83276F9FC}"/>
              </a:ext>
            </a:extLst>
          </p:cNvPr>
          <p:cNvGrpSpPr/>
          <p:nvPr userDrawn="1"/>
        </p:nvGrpSpPr>
        <p:grpSpPr>
          <a:xfrm>
            <a:off x="2658603" y="6048049"/>
            <a:ext cx="6874794" cy="329558"/>
            <a:chOff x="3320773" y="5760346"/>
            <a:chExt cx="6874794" cy="329558"/>
          </a:xfrm>
        </p:grpSpPr>
        <p:pic>
          <p:nvPicPr>
            <p:cNvPr id="9" name="Image 3" descr="icons/calendar_white.png">
              <a:extLst>
                <a:ext uri="{FF2B5EF4-FFF2-40B4-BE49-F238E27FC236}">
                  <a16:creationId xmlns:a16="http://schemas.microsoft.com/office/drawing/2014/main" id="{72A328B8-F747-314E-884E-9F5AAF404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GlowEdges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20773" y="5806440"/>
              <a:ext cx="256032" cy="256032"/>
            </a:xfrm>
            <a:prstGeom prst="rect">
              <a:avLst/>
            </a:prstGeom>
          </p:spPr>
        </p:pic>
        <p:sp>
          <p:nvSpPr>
            <p:cNvPr id="10" name="Text 4">
              <a:extLst>
                <a:ext uri="{FF2B5EF4-FFF2-40B4-BE49-F238E27FC236}">
                  <a16:creationId xmlns:a16="http://schemas.microsoft.com/office/drawing/2014/main" id="{5EAE6A45-0867-6B4B-46D0-C30D54934799}"/>
                </a:ext>
              </a:extLst>
            </p:cNvPr>
            <p:cNvSpPr/>
            <p:nvPr/>
          </p:nvSpPr>
          <p:spPr>
            <a:xfrm>
              <a:off x="3640813" y="5779008"/>
              <a:ext cx="265176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kern="0" spc="100" dirty="0">
                  <a:solidFill>
                    <a:srgbClr val="240F19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10 A 12 DE SETEMBRO, 2026</a:t>
              </a:r>
              <a:endParaRPr lang="en-US" sz="1100" dirty="0">
                <a:solidFill>
                  <a:srgbClr val="240F19"/>
                </a:solidFill>
              </a:endParaRPr>
            </a:p>
          </p:txBody>
        </p:sp>
        <p:pic>
          <p:nvPicPr>
            <p:cNvPr id="11" name="Image 4" descr="icons/map_white.png">
              <a:extLst>
                <a:ext uri="{FF2B5EF4-FFF2-40B4-BE49-F238E27FC236}">
                  <a16:creationId xmlns:a16="http://schemas.microsoft.com/office/drawing/2014/main" id="{9CF236E5-0987-7DFD-9B9C-9043F276A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6893" y="5806440"/>
              <a:ext cx="219456" cy="256032"/>
            </a:xfrm>
            <a:prstGeom prst="rect">
              <a:avLst/>
            </a:prstGeom>
          </p:spPr>
        </p:pic>
        <p:sp>
          <p:nvSpPr>
            <p:cNvPr id="12" name="Text 5">
              <a:extLst>
                <a:ext uri="{FF2B5EF4-FFF2-40B4-BE49-F238E27FC236}">
                  <a16:creationId xmlns:a16="http://schemas.microsoft.com/office/drawing/2014/main" id="{4044F8CF-E5C6-7067-EC1C-83F7ECA8A6E2}"/>
                </a:ext>
              </a:extLst>
            </p:cNvPr>
            <p:cNvSpPr/>
            <p:nvPr/>
          </p:nvSpPr>
          <p:spPr>
            <a:xfrm>
              <a:off x="6859500" y="5760346"/>
              <a:ext cx="3336067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PT" sz="1100" b="1" kern="0" spc="100" dirty="0">
                  <a:solidFill>
                    <a:srgbClr val="240F19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INSTITUTO SUPERIOR PRIVADO REI LUHUNA</a:t>
              </a:r>
            </a:p>
            <a:p>
              <a:r>
                <a:rPr lang="en-US" sz="1100" dirty="0">
                  <a:solidFill>
                    <a:srgbClr val="240F19"/>
                  </a:solidFill>
                </a:rPr>
                <a:t>-16.128913137285824, 15.27658452807665</a:t>
              </a:r>
            </a:p>
          </p:txBody>
        </p:sp>
      </p:grpSp>
      <p:sp>
        <p:nvSpPr>
          <p:cNvPr id="13" name="Text 6">
            <a:extLst>
              <a:ext uri="{FF2B5EF4-FFF2-40B4-BE49-F238E27FC236}">
                <a16:creationId xmlns:a16="http://schemas.microsoft.com/office/drawing/2014/main" id="{9F37774D-CE38-2FC6-FD1D-3D239302D1F4}"/>
              </a:ext>
            </a:extLst>
          </p:cNvPr>
          <p:cNvSpPr/>
          <p:nvPr userDrawn="1"/>
        </p:nvSpPr>
        <p:spPr>
          <a:xfrm>
            <a:off x="5364321" y="6491303"/>
            <a:ext cx="1463357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240F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 Geral do Cunene</a:t>
            </a:r>
            <a:endParaRPr lang="en-US" sz="1000" b="1" dirty="0">
              <a:solidFill>
                <a:srgbClr val="240F19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37C1B46-A1FF-FABA-2704-88DCA82541F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7" r="43739" b="18869"/>
          <a:stretch>
            <a:fillRect/>
          </a:stretch>
        </p:blipFill>
        <p:spPr>
          <a:xfrm rot="5400000">
            <a:off x="-3074475" y="3300985"/>
            <a:ext cx="6858003" cy="25603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A2A513F-363D-B2AF-AF1F-D921DD535F3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7" r="43739" b="18869"/>
          <a:stretch>
            <a:fillRect/>
          </a:stretch>
        </p:blipFill>
        <p:spPr>
          <a:xfrm rot="5400000">
            <a:off x="8384622" y="3300982"/>
            <a:ext cx="6858003" cy="256033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C8305D31-1E5D-1F18-D317-0F7F65F3F9DA}"/>
              </a:ext>
            </a:extLst>
          </p:cNvPr>
          <p:cNvGrpSpPr/>
          <p:nvPr userDrawn="1"/>
        </p:nvGrpSpPr>
        <p:grpSpPr>
          <a:xfrm>
            <a:off x="2932490" y="348427"/>
            <a:ext cx="6327020" cy="3103587"/>
            <a:chOff x="3175447" y="644513"/>
            <a:chExt cx="6327020" cy="3103587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46F5220C-678C-7FA5-1114-46911E63CD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050" r="-9050" b="7417"/>
            <a:stretch>
              <a:fillRect/>
            </a:stretch>
          </p:blipFill>
          <p:spPr>
            <a:xfrm>
              <a:off x="3175447" y="644513"/>
              <a:ext cx="6327020" cy="2666410"/>
            </a:xfrm>
            <a:prstGeom prst="rect">
              <a:avLst/>
            </a:prstGeom>
          </p:spPr>
        </p:pic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E34AC126-2231-B467-3539-D7AE2F9B7619}"/>
                </a:ext>
              </a:extLst>
            </p:cNvPr>
            <p:cNvGrpSpPr/>
            <p:nvPr userDrawn="1"/>
          </p:nvGrpSpPr>
          <p:grpSpPr>
            <a:xfrm>
              <a:off x="3556447" y="3239163"/>
              <a:ext cx="5551295" cy="508937"/>
              <a:chOff x="3556447" y="3239163"/>
              <a:chExt cx="5551295" cy="508937"/>
            </a:xfrm>
          </p:grpSpPr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470BD656-378A-7655-1F65-3FE9488571F7}"/>
                  </a:ext>
                </a:extLst>
              </p:cNvPr>
              <p:cNvSpPr txBox="1"/>
              <p:nvPr userDrawn="1"/>
            </p:nvSpPr>
            <p:spPr>
              <a:xfrm>
                <a:off x="3556448" y="3239163"/>
                <a:ext cx="5551294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PT" sz="1200" b="1" dirty="0">
                    <a:solidFill>
                      <a:srgbClr val="240F19"/>
                    </a:solidFill>
                    <a:latin typeface="Arial" panose="020B0604020202020204" pitchFamily="34" charset="0"/>
                    <a:ea typeface="Roboto Medium" panose="02000000000000000000" pitchFamily="2" charset="0"/>
                    <a:cs typeface="Arial" panose="020B0604020202020204" pitchFamily="34" charset="0"/>
                  </a:rPr>
                  <a:t>II CONFERÊNCIA INTERNACIONAL DOS PALOP-CPLP SOBRE O CÂNCER</a:t>
                </a:r>
              </a:p>
            </p:txBody>
          </p:sp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699E5E3A-8DA1-E416-44F2-84FB709AFBCC}"/>
                  </a:ext>
                </a:extLst>
              </p:cNvPr>
              <p:cNvSpPr txBox="1"/>
              <p:nvPr userDrawn="1"/>
            </p:nvSpPr>
            <p:spPr>
              <a:xfrm>
                <a:off x="3556447" y="3471101"/>
                <a:ext cx="4960745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PT" sz="1200" b="1" dirty="0">
                    <a:solidFill>
                      <a:srgbClr val="240F19"/>
                    </a:solidFill>
                    <a:latin typeface="Arial" panose="020B0604020202020204" pitchFamily="34" charset="0"/>
                    <a:ea typeface="Roboto Medium" panose="02000000000000000000" pitchFamily="2" charset="0"/>
                    <a:cs typeface="Arial" panose="020B0604020202020204" pitchFamily="34" charset="0"/>
                  </a:rPr>
                  <a:t>II FÓRUM SOBRE SUSTENTABILIDADE E GESTÃO HOSPITALAR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2588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37C1B46-A1FF-FABA-2704-88DCA825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7" r="43739" b="18869"/>
          <a:stretch>
            <a:fillRect/>
          </a:stretch>
        </p:blipFill>
        <p:spPr>
          <a:xfrm rot="5400000">
            <a:off x="-3074475" y="3300985"/>
            <a:ext cx="6858003" cy="25603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A2A513F-363D-B2AF-AF1F-D921DD535F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7" r="43739" b="18869"/>
          <a:stretch>
            <a:fillRect/>
          </a:stretch>
        </p:blipFill>
        <p:spPr>
          <a:xfrm rot="5400000">
            <a:off x="8384622" y="3300982"/>
            <a:ext cx="6858003" cy="256033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499102BF-2EE0-1D04-A341-93FD53A15569}"/>
              </a:ext>
            </a:extLst>
          </p:cNvPr>
          <p:cNvSpPr/>
          <p:nvPr userDrawn="1"/>
        </p:nvSpPr>
        <p:spPr>
          <a:xfrm>
            <a:off x="3544597" y="2093817"/>
            <a:ext cx="490156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FFFFF"/>
                </a:solidFill>
                <a:latin typeface="Arial Black" panose="020B0A04020102020204" pitchFamily="34" charset="0"/>
                <a:ea typeface="Bookman Old Style" pitchFamily="34" charset="-122"/>
                <a:cs typeface="Bookman Old Style" pitchFamily="34" charset="-120"/>
              </a:rPr>
              <a:t>Obrigado.</a:t>
            </a:r>
            <a:endParaRPr lang="en-US" sz="7200" dirty="0">
              <a:latin typeface="Arial Black" panose="020B0A040201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2A83AD3-0D82-A966-126F-86492DB9191C}"/>
              </a:ext>
            </a:extLst>
          </p:cNvPr>
          <p:cNvSpPr/>
          <p:nvPr userDrawn="1"/>
        </p:nvSpPr>
        <p:spPr>
          <a:xfrm>
            <a:off x="3645218" y="3078352"/>
            <a:ext cx="490156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Juntos, pela humanização, inovação e sustentabilidade hospitalar</a:t>
            </a:r>
            <a:endParaRPr lang="en-US" sz="1400" dirty="0">
              <a:solidFill>
                <a:schemeClr val="bg1"/>
              </a:solidFill>
            </a:endParaRPr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4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região sul de Angola.</a:t>
            </a:r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8FE8262-3949-DD91-870F-97371894C2DF}"/>
              </a:ext>
            </a:extLst>
          </p:cNvPr>
          <p:cNvGrpSpPr/>
          <p:nvPr userDrawn="1"/>
        </p:nvGrpSpPr>
        <p:grpSpPr>
          <a:xfrm>
            <a:off x="2390370" y="3812938"/>
            <a:ext cx="7411260" cy="310896"/>
            <a:chOff x="2234922" y="4276344"/>
            <a:chExt cx="7411260" cy="310896"/>
          </a:xfrm>
        </p:grpSpPr>
        <p:pic>
          <p:nvPicPr>
            <p:cNvPr id="20" name="Image 2" descr="icons/envelope_red.png">
              <a:extLst>
                <a:ext uri="{FF2B5EF4-FFF2-40B4-BE49-F238E27FC236}">
                  <a16:creationId xmlns:a16="http://schemas.microsoft.com/office/drawing/2014/main" id="{7C65C236-229B-8C53-1015-3F1108F036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2234922" y="4322064"/>
              <a:ext cx="219456" cy="219456"/>
            </a:xfrm>
            <a:prstGeom prst="rect">
              <a:avLst/>
            </a:prstGeom>
          </p:spPr>
        </p:pic>
        <p:sp>
          <p:nvSpPr>
            <p:cNvPr id="21" name="Text 2">
              <a:extLst>
                <a:ext uri="{FF2B5EF4-FFF2-40B4-BE49-F238E27FC236}">
                  <a16:creationId xmlns:a16="http://schemas.microsoft.com/office/drawing/2014/main" id="{664E5DBC-812E-379F-BAF9-38E53E2B1482}"/>
                </a:ext>
              </a:extLst>
            </p:cNvPr>
            <p:cNvSpPr/>
            <p:nvPr userDrawn="1"/>
          </p:nvSpPr>
          <p:spPr>
            <a:xfrm>
              <a:off x="2545818" y="4276344"/>
              <a:ext cx="1686663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geral@chrsul.com</a:t>
              </a:r>
              <a:endParaRPr lang="en-US" sz="1150" dirty="0"/>
            </a:p>
          </p:txBody>
        </p:sp>
        <p:pic>
          <p:nvPicPr>
            <p:cNvPr id="22" name="Image 3" descr="icons/phone_red.png">
              <a:extLst>
                <a:ext uri="{FF2B5EF4-FFF2-40B4-BE49-F238E27FC236}">
                  <a16:creationId xmlns:a16="http://schemas.microsoft.com/office/drawing/2014/main" id="{01A61BD9-4D8B-A491-6ECB-6C1672D786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5161002" y="4322064"/>
              <a:ext cx="219456" cy="219456"/>
            </a:xfrm>
            <a:prstGeom prst="rect">
              <a:avLst/>
            </a:prstGeom>
          </p:spPr>
        </p:pic>
        <p:sp>
          <p:nvSpPr>
            <p:cNvPr id="23" name="Text 3">
              <a:extLst>
                <a:ext uri="{FF2B5EF4-FFF2-40B4-BE49-F238E27FC236}">
                  <a16:creationId xmlns:a16="http://schemas.microsoft.com/office/drawing/2014/main" id="{4D09F931-F52C-2D5E-3B55-A49F65413E0D}"/>
                </a:ext>
              </a:extLst>
            </p:cNvPr>
            <p:cNvSpPr/>
            <p:nvPr userDrawn="1"/>
          </p:nvSpPr>
          <p:spPr>
            <a:xfrm>
              <a:off x="5471898" y="4276344"/>
              <a:ext cx="1147977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+244 924 316 505</a:t>
              </a:r>
              <a:endParaRPr lang="en-US" sz="1150" dirty="0"/>
            </a:p>
          </p:txBody>
        </p:sp>
        <p:pic>
          <p:nvPicPr>
            <p:cNvPr id="24" name="Image 4" descr="icons/globe_red.png">
              <a:extLst>
                <a:ext uri="{FF2B5EF4-FFF2-40B4-BE49-F238E27FC236}">
                  <a16:creationId xmlns:a16="http://schemas.microsoft.com/office/drawing/2014/main" id="{B27D8F5F-1191-F0AF-C507-658321EA5C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8087082" y="4322064"/>
              <a:ext cx="219456" cy="219456"/>
            </a:xfrm>
            <a:prstGeom prst="rect">
              <a:avLst/>
            </a:prstGeom>
          </p:spPr>
        </p:pic>
        <p:sp>
          <p:nvSpPr>
            <p:cNvPr id="25" name="Text 4">
              <a:extLst>
                <a:ext uri="{FF2B5EF4-FFF2-40B4-BE49-F238E27FC236}">
                  <a16:creationId xmlns:a16="http://schemas.microsoft.com/office/drawing/2014/main" id="{70CB64D7-C29D-3448-DA30-54FCB442C481}"/>
                </a:ext>
              </a:extLst>
            </p:cNvPr>
            <p:cNvSpPr/>
            <p:nvPr userDrawn="1"/>
          </p:nvSpPr>
          <p:spPr>
            <a:xfrm>
              <a:off x="8397978" y="4276344"/>
              <a:ext cx="1248204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www.chrsul.com</a:t>
              </a:r>
              <a:endParaRPr lang="en-US" sz="1150" dirty="0"/>
            </a:p>
          </p:txBody>
        </p:sp>
      </p:grpSp>
      <p:pic>
        <p:nvPicPr>
          <p:cNvPr id="26" name="Imagem 25">
            <a:extLst>
              <a:ext uri="{FF2B5EF4-FFF2-40B4-BE49-F238E27FC236}">
                <a16:creationId xmlns:a16="http://schemas.microsoft.com/office/drawing/2014/main" id="{86A9D16D-4E92-CA7A-B91F-CFBC8BB22A8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869180" y="527746"/>
            <a:ext cx="2453640" cy="1315342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CDE61E1F-7C23-8069-4C6F-2E6FDF56023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98" y="4172621"/>
            <a:ext cx="1365098" cy="1695784"/>
          </a:xfrm>
          <a:prstGeom prst="rect">
            <a:avLst/>
          </a:prstGeom>
        </p:spPr>
      </p:pic>
      <p:grpSp>
        <p:nvGrpSpPr>
          <p:cNvPr id="28" name="Agrupar 27">
            <a:extLst>
              <a:ext uri="{FF2B5EF4-FFF2-40B4-BE49-F238E27FC236}">
                <a16:creationId xmlns:a16="http://schemas.microsoft.com/office/drawing/2014/main" id="{69068279-D798-4C1F-6844-7E0ABA901C1D}"/>
              </a:ext>
            </a:extLst>
          </p:cNvPr>
          <p:cNvGrpSpPr/>
          <p:nvPr userDrawn="1"/>
        </p:nvGrpSpPr>
        <p:grpSpPr>
          <a:xfrm>
            <a:off x="3313510" y="5952225"/>
            <a:ext cx="5564980" cy="731520"/>
            <a:chOff x="2453615" y="5543550"/>
            <a:chExt cx="8071509" cy="1061005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CFB1E087-EA98-4107-5EA6-DE5776D94112}"/>
                </a:ext>
              </a:extLst>
            </p:cNvPr>
            <p:cNvSpPr/>
            <p:nvPr userDrawn="1"/>
          </p:nvSpPr>
          <p:spPr>
            <a:xfrm>
              <a:off x="2453615" y="5543550"/>
              <a:ext cx="8071509" cy="106100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pic>
          <p:nvPicPr>
            <p:cNvPr id="30" name="Imagem 29">
              <a:extLst>
                <a:ext uri="{FF2B5EF4-FFF2-40B4-BE49-F238E27FC236}">
                  <a16:creationId xmlns:a16="http://schemas.microsoft.com/office/drawing/2014/main" id="{C92A6CA9-CACE-F8AB-3206-DF5ED81DEA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3615" y="5543550"/>
              <a:ext cx="7986779" cy="10610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265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F111636-B599-6E5F-604A-AEF081625E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29D7171A-10E2-7871-FFF3-123D36F03A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048" y="1795818"/>
            <a:ext cx="3703905" cy="326636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20CF416-A620-5839-7169-00A739748312}"/>
              </a:ext>
            </a:extLst>
          </p:cNvPr>
          <p:cNvSpPr txBox="1"/>
          <p:nvPr userDrawn="1"/>
        </p:nvSpPr>
        <p:spPr>
          <a:xfrm>
            <a:off x="610120" y="6516255"/>
            <a:ext cx="36339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900" dirty="0"/>
              <a:t>III CONGRESSO HOSPITALAR REGIONAL SUL, CUNENE, 2026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957F45C-8E68-0547-0F0F-352A32360B9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632" y="6254332"/>
            <a:ext cx="3943293" cy="52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6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4F63BCA-3C82-6C49-33D1-25C0B3DE13DA}"/>
              </a:ext>
            </a:extLst>
          </p:cNvPr>
          <p:cNvSpPr/>
          <p:nvPr userDrawn="1"/>
        </p:nvSpPr>
        <p:spPr>
          <a:xfrm>
            <a:off x="0" y="0"/>
            <a:ext cx="12192000" cy="895350"/>
          </a:xfrm>
          <a:prstGeom prst="rect">
            <a:avLst/>
          </a:prstGeom>
          <a:solidFill>
            <a:srgbClr val="DB1E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B373608-F99B-CEB8-7418-25E4134469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6" y="149731"/>
            <a:ext cx="3465200" cy="61549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4798C560-53CB-96A6-5A77-3C098B36FE82}"/>
              </a:ext>
            </a:extLst>
          </p:cNvPr>
          <p:cNvSpPr txBox="1"/>
          <p:nvPr userDrawn="1"/>
        </p:nvSpPr>
        <p:spPr>
          <a:xfrm>
            <a:off x="8726800" y="149731"/>
            <a:ext cx="3465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 LEMA: HUMANIZAÇÃO, INOVAÇÃO E SUSTENTABILIDADE HOSPITALAR 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18C50CE-50D1-98D2-92D9-2271AB82529A}"/>
              </a:ext>
            </a:extLst>
          </p:cNvPr>
          <p:cNvSpPr/>
          <p:nvPr userDrawn="1"/>
        </p:nvSpPr>
        <p:spPr>
          <a:xfrm flipV="1">
            <a:off x="0" y="6202223"/>
            <a:ext cx="12192000" cy="52109"/>
          </a:xfrm>
          <a:prstGeom prst="rect">
            <a:avLst/>
          </a:prstGeom>
          <a:solidFill>
            <a:srgbClr val="1F3D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566C236-7220-C0C4-B4B7-8468A3418F18}"/>
              </a:ext>
            </a:extLst>
          </p:cNvPr>
          <p:cNvSpPr txBox="1"/>
          <p:nvPr userDrawn="1"/>
        </p:nvSpPr>
        <p:spPr>
          <a:xfrm>
            <a:off x="154301" y="6428213"/>
            <a:ext cx="3633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/>
              <a:t>III CONGRESSO HOSPITALAR REGIONAL SUL, CUNENE, 2026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306F774C-3FDB-4114-A9D1-9A2C042BD4B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048" y="2034851"/>
            <a:ext cx="3703905" cy="3266364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49C157D0-68C9-A3EA-BC96-E71303E0056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632" y="6254332"/>
            <a:ext cx="3943293" cy="52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1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8F4662E-57D5-E73F-8A06-938706EECB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13" y="1202994"/>
            <a:ext cx="5048373" cy="445201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16C809A-0E48-86CB-1FF5-BFD5E7AC631D}"/>
              </a:ext>
            </a:extLst>
          </p:cNvPr>
          <p:cNvSpPr txBox="1"/>
          <p:nvPr userDrawn="1"/>
        </p:nvSpPr>
        <p:spPr>
          <a:xfrm>
            <a:off x="4092424" y="6524625"/>
            <a:ext cx="40071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/>
              <a:t>III CONGRESSO HOSPITALAR REGIONAL SUL, CUNENE, 2026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BF811F6-998C-37E5-5297-020D1768A06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31" b="15278"/>
          <a:stretch>
            <a:fillRect/>
          </a:stretch>
        </p:blipFill>
        <p:spPr>
          <a:xfrm>
            <a:off x="2369" y="6230778"/>
            <a:ext cx="12189631" cy="24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72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9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47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98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617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9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687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26B06-E857-A771-6DAD-EEB18E1E4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358FD26-C551-C375-CDCB-FD5E69FE4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BC0B1EAB-8147-4600-BEFF-A3991510B0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0323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1F801-1CC4-51A2-4893-728871B43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ACCDBD6C-66C5-2B4C-7C60-CAF58E27CB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7114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0B145-CA5D-C631-C884-B30EA331D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DA4315F-8D4D-DD9B-1750-28F8BE980B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71710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E39CB28E-346D-3D0D-A3CF-E313A9A9C3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45044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B5907-35AF-2E9E-F33A-E5AFC7CE3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05AA68A8-BEBE-700B-8D49-DDFC935440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05064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2024D46D-6FC6-5EF0-7D8B-F89645A87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96994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1C606-26EE-3535-05AF-D102EFB55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C2EFFB6A-5962-446A-C974-FA48F4F882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88313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42C30-2025-7123-4B7B-F22E4FFD4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707534"/>
      </p:ext>
    </p:extLst>
  </p:cSld>
  <p:clrMapOvr>
    <a:masterClrMapping/>
  </p:clrMapOvr>
</p:sld>
</file>

<file path=ppt/theme/theme1.xml><?xml version="1.0" encoding="utf-8"?>
<a:theme xmlns:a="http://schemas.openxmlformats.org/drawingml/2006/main" name="13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12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3.xml><?xml version="1.0" encoding="utf-8"?>
<a:theme xmlns:a="http://schemas.openxmlformats.org/drawingml/2006/main" name="5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4.xml><?xml version="1.0" encoding="utf-8"?>
<a:theme xmlns:a="http://schemas.openxmlformats.org/drawingml/2006/main" name="6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5.xml><?xml version="1.0" encoding="utf-8"?>
<a:theme xmlns:a="http://schemas.openxmlformats.org/drawingml/2006/main" name="4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6.xml><?xml version="1.0" encoding="utf-8"?>
<a:theme xmlns:a="http://schemas.openxmlformats.org/drawingml/2006/main" name="14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7.xml><?xml version="1.0" encoding="utf-8"?>
<a:theme xmlns:a="http://schemas.openxmlformats.org/drawingml/2006/main" name="10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6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5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1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7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8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9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0</Words>
  <Application>Microsoft Office PowerPoint</Application>
  <PresentationFormat>Ecrã Panorâmico</PresentationFormat>
  <Paragraphs>0</Paragraphs>
  <Slides>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17</vt:i4>
      </vt:variant>
      <vt:variant>
        <vt:lpstr>Títulos dos diapositivos</vt:lpstr>
      </vt:variant>
      <vt:variant>
        <vt:i4>8</vt:i4>
      </vt:variant>
    </vt:vector>
  </HeadingPairs>
  <TitlesOfParts>
    <vt:vector size="29" baseType="lpstr">
      <vt:lpstr>Arial</vt:lpstr>
      <vt:lpstr>Aptos</vt:lpstr>
      <vt:lpstr>Arial Black</vt:lpstr>
      <vt:lpstr>Calibri</vt:lpstr>
      <vt:lpstr>13_Tema do Office</vt:lpstr>
      <vt:lpstr>16_Tema do Office</vt:lpstr>
      <vt:lpstr>15_Tema do Office</vt:lpstr>
      <vt:lpstr>1_Tema do Office</vt:lpstr>
      <vt:lpstr>Modelo de apresentação personalizado</vt:lpstr>
      <vt:lpstr>11_Tema do Office</vt:lpstr>
      <vt:lpstr>7_Tema do Office</vt:lpstr>
      <vt:lpstr>8_Tema do Office</vt:lpstr>
      <vt:lpstr>9_Tema do Office</vt:lpstr>
      <vt:lpstr>2_Tema do Office</vt:lpstr>
      <vt:lpstr>3_Tema do Office</vt:lpstr>
      <vt:lpstr>12_Tema do Office</vt:lpstr>
      <vt:lpstr>5_Tema do Office</vt:lpstr>
      <vt:lpstr>6_Tema do Office</vt:lpstr>
      <vt:lpstr>4_Tema do Office</vt:lpstr>
      <vt:lpstr>14_Tema do Office</vt:lpstr>
      <vt:lpstr>10_Tema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Francisco Gabriel Dasilva</dc:creator>
  <cp:lastModifiedBy>Francisco Gabriel Dasilva</cp:lastModifiedBy>
  <cp:revision>17</cp:revision>
  <dcterms:created xsi:type="dcterms:W3CDTF">2026-07-08T17:52:40Z</dcterms:created>
  <dcterms:modified xsi:type="dcterms:W3CDTF">2026-07-16T16:15:03Z</dcterms:modified>
</cp:coreProperties>
</file>